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5" r:id="rId3"/>
    <p:sldMasterId id="2147483688" r:id="rId4"/>
  </p:sldMasterIdLst>
  <p:notesMasterIdLst>
    <p:notesMasterId r:id="rId37"/>
  </p:notesMasterIdLst>
  <p:sldIdLst>
    <p:sldId id="256" r:id="rId5"/>
    <p:sldId id="298" r:id="rId6"/>
    <p:sldId id="317" r:id="rId7"/>
    <p:sldId id="318" r:id="rId8"/>
    <p:sldId id="319" r:id="rId9"/>
    <p:sldId id="321" r:id="rId10"/>
    <p:sldId id="322" r:id="rId11"/>
    <p:sldId id="324" r:id="rId12"/>
    <p:sldId id="325" r:id="rId13"/>
    <p:sldId id="326" r:id="rId14"/>
    <p:sldId id="304" r:id="rId15"/>
    <p:sldId id="327" r:id="rId16"/>
    <p:sldId id="328" r:id="rId17"/>
    <p:sldId id="329" r:id="rId18"/>
    <p:sldId id="330" r:id="rId19"/>
    <p:sldId id="331" r:id="rId20"/>
    <p:sldId id="332" r:id="rId21"/>
    <p:sldId id="316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DF6"/>
    <a:srgbClr val="E4C9FF"/>
    <a:srgbClr val="CC99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8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8606C-C7C8-449F-8C44-4E6E7305DEE6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50836-02A5-4AB5-84CC-6B1ADDCAA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76450" y="762000"/>
            <a:ext cx="2235200" cy="167640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3E80C-7D93-46F7-864F-C1A454F67C00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wiki/Teleology" TargetMode="External"/><Relationship Id="rId4" Type="http://schemas.openxmlformats.org/officeDocument/2006/relationships/hyperlink" Target="https://en.wikipedia.org/wiki/Aristotle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681913" cy="762000"/>
          </a:xfrm>
        </p:spPr>
        <p:txBody>
          <a:bodyPr/>
          <a:lstStyle/>
          <a:p>
            <a:r>
              <a:rPr lang="en-US" dirty="0" err="1" smtClean="0"/>
              <a:t>haDerek</a:t>
            </a:r>
            <a:r>
              <a:rPr lang="en-US" sz="3600" dirty="0" smtClean="0"/>
              <a:t>  - </a:t>
            </a: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en-US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Guide to the ‘Hebrew’ </a:t>
            </a:r>
            <a:r>
              <a:rPr lang="en-US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MORE Arguments Against the Way</a:t>
            </a:r>
            <a:endParaRPr lang="en-US" sz="2800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3973"/>
            <a:ext cx="148748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6930" y="6450424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27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10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513" y="990600"/>
            <a:ext cx="8220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NKJ </a:t>
            </a:r>
            <a:r>
              <a:rPr lang="en-US" sz="2400" b="1" dirty="0"/>
              <a:t>Hosea 8:12</a:t>
            </a:r>
            <a:r>
              <a:rPr lang="en-US" sz="2400" dirty="0"/>
              <a:t> I have written for him the great things of My law, </a:t>
            </a:r>
            <a:r>
              <a:rPr lang="en-US" sz="2400" i="1" dirty="0"/>
              <a:t>But </a:t>
            </a:r>
            <a:r>
              <a:rPr lang="en-US" sz="2400" dirty="0"/>
              <a:t>they were considered a strange thing.</a:t>
            </a:r>
          </a:p>
        </p:txBody>
      </p:sp>
    </p:spTree>
    <p:extLst>
      <p:ext uri="{BB962C8B-B14F-4D97-AF65-F5344CB8AC3E}">
        <p14:creationId xmlns:p14="http://schemas.microsoft.com/office/powerpoint/2010/main" val="612290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447800"/>
            <a:ext cx="8382000" cy="4395049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NKJ </a:t>
            </a:r>
            <a:r>
              <a:rPr lang="en-US" sz="2400" b="1" dirty="0"/>
              <a:t>Jeremiah 31:31-33 </a:t>
            </a:r>
            <a:r>
              <a:rPr lang="en-US" sz="2400" dirty="0"/>
              <a:t> </a:t>
            </a:r>
            <a:r>
              <a:rPr lang="en-US" sz="2400" baseline="30000" dirty="0"/>
              <a:t>31</a:t>
            </a:r>
            <a:r>
              <a:rPr lang="en-US" sz="2400" dirty="0"/>
              <a:t> " Behold, the days are coming, says the LORD, when I will make a new covenant with the house of Israel and with the house of Judah --  </a:t>
            </a:r>
            <a:r>
              <a:rPr lang="en-US" sz="2400" baseline="30000" dirty="0"/>
              <a:t>32</a:t>
            </a:r>
            <a:r>
              <a:rPr lang="en-US" sz="2400" dirty="0"/>
              <a:t> "not according to the covenant that I made with their fathers in the day </a:t>
            </a:r>
            <a:r>
              <a:rPr lang="en-US" sz="2400" i="1" dirty="0"/>
              <a:t>that </a:t>
            </a:r>
            <a:r>
              <a:rPr lang="en-US" sz="2400" dirty="0"/>
              <a:t>I took them by the hand to lead them out of the land of Egypt, My covenant which they broke, though I was a husband to them, says the LORD.  </a:t>
            </a:r>
            <a:r>
              <a:rPr lang="en-US" sz="2400" baseline="30000" dirty="0"/>
              <a:t>33</a:t>
            </a:r>
            <a:r>
              <a:rPr lang="en-US" sz="2400" dirty="0"/>
              <a:t> "But this </a:t>
            </a:r>
            <a:r>
              <a:rPr lang="en-US" sz="2400" i="1" dirty="0"/>
              <a:t>is </a:t>
            </a:r>
            <a:r>
              <a:rPr lang="en-US" sz="2400" dirty="0"/>
              <a:t>the covenant that I will make with the house of Israel after those days, says the LORD: I will put My law in their minds, and write it on their hearts; and I will be their God, and they shall be My people.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11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 . . . </a:t>
            </a:r>
            <a:r>
              <a:rPr lang="en-US" sz="2400" dirty="0">
                <a:solidFill>
                  <a:srgbClr val="FFC000"/>
                </a:solidFill>
              </a:rPr>
              <a:t>a</a:t>
            </a:r>
            <a:r>
              <a:rPr lang="en-US" sz="2400" dirty="0" smtClean="0">
                <a:solidFill>
                  <a:srgbClr val="FFC000"/>
                </a:solidFill>
              </a:rPr>
              <a:t>re we not under the “New Covenant”?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#4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8744" y="411480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72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447800"/>
            <a:ext cx="8382000" cy="1329595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NKJ </a:t>
            </a:r>
            <a:r>
              <a:rPr lang="en-US" sz="2400" b="1" dirty="0"/>
              <a:t>Hebrews 8:1</a:t>
            </a:r>
            <a:r>
              <a:rPr lang="en-US" sz="2400" dirty="0"/>
              <a:t> Now </a:t>
            </a:r>
            <a:r>
              <a:rPr lang="en-US" sz="2400" i="1" dirty="0"/>
              <a:t>this is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C000"/>
                </a:solidFill>
              </a:rPr>
              <a:t>main point</a:t>
            </a:r>
            <a:r>
              <a:rPr lang="en-US" sz="2400" dirty="0"/>
              <a:t> of the things we are saying: We have such a High Priest, who is seated at the right hand of the throne of the Majesty in the heavens . . 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12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 . . . </a:t>
            </a:r>
            <a:r>
              <a:rPr lang="en-US" sz="2400" dirty="0">
                <a:solidFill>
                  <a:srgbClr val="FFC000"/>
                </a:solidFill>
              </a:rPr>
              <a:t>a</a:t>
            </a:r>
            <a:r>
              <a:rPr lang="en-US" sz="2400" dirty="0" smtClean="0">
                <a:solidFill>
                  <a:srgbClr val="FFC000"/>
                </a:solidFill>
              </a:rPr>
              <a:t>re we not under the “New Covenant”?</a:t>
            </a:r>
            <a:endParaRPr lang="en-US" sz="180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#4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9906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447800"/>
            <a:ext cx="8382000" cy="1329595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NKJ </a:t>
            </a:r>
            <a:r>
              <a:rPr lang="en-US" sz="2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Hebrews 8:1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Now </a:t>
            </a:r>
            <a:r>
              <a:rPr lang="en-US" sz="24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this is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main point of the things we are saying: We have such a High Priest, who is seated at the right hand of the throne of the Majesty in the heavens . . </a:t>
            </a:r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13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 . . . </a:t>
            </a:r>
            <a:r>
              <a:rPr lang="en-US" sz="2400" dirty="0">
                <a:solidFill>
                  <a:srgbClr val="FFC000"/>
                </a:solidFill>
              </a:rPr>
              <a:t>a</a:t>
            </a:r>
            <a:r>
              <a:rPr lang="en-US" sz="2400" dirty="0" smtClean="0">
                <a:solidFill>
                  <a:srgbClr val="FFC000"/>
                </a:solidFill>
              </a:rPr>
              <a:t>re we not under the “New Covenant”?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#4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963" y="31242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NKJ </a:t>
            </a:r>
            <a:r>
              <a:rPr lang="en-US" sz="2400" b="1" dirty="0"/>
              <a:t>Hebrews 8:7-8</a:t>
            </a:r>
            <a:r>
              <a:rPr lang="en-US" sz="2400" dirty="0"/>
              <a:t> For if that first </a:t>
            </a:r>
            <a:r>
              <a:rPr lang="en-US" sz="2400" i="1" dirty="0"/>
              <a:t>covenant </a:t>
            </a:r>
            <a:r>
              <a:rPr lang="en-US" sz="2400" dirty="0"/>
              <a:t>had been faultless, then no place would have been sought for a second. </a:t>
            </a:r>
            <a:r>
              <a:rPr lang="en-US" sz="2400" baseline="30000" dirty="0"/>
              <a:t>8 </a:t>
            </a:r>
            <a:r>
              <a:rPr lang="en-US" sz="2400" dirty="0"/>
              <a:t>Because finding fault with </a:t>
            </a:r>
            <a:r>
              <a:rPr lang="en-US" sz="2400" dirty="0">
                <a:solidFill>
                  <a:srgbClr val="FFC000"/>
                </a:solidFill>
              </a:rPr>
              <a:t>them</a:t>
            </a:r>
            <a:r>
              <a:rPr lang="en-US" sz="2400" dirty="0"/>
              <a:t>, He says: "Behold, the days are coming, says the LORD, when I will make a new covenant with the house of Israel and with the house of Judah --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3233530" y="1658471"/>
            <a:ext cx="1981200" cy="914400"/>
          </a:xfrm>
          <a:prstGeom prst="wedgeEllipseCallout">
            <a:avLst>
              <a:gd name="adj1" fmla="val 50676"/>
              <a:gd name="adj2" fmla="val 122493"/>
            </a:avLst>
          </a:prstGeom>
          <a:ln w="12700">
            <a:solidFill>
              <a:schemeClr val="accent2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Note -  italicized</a:t>
            </a: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4038600" y="5403045"/>
            <a:ext cx="2743200" cy="876300"/>
          </a:xfrm>
          <a:prstGeom prst="wedgeRoundRectCallout">
            <a:avLst>
              <a:gd name="adj1" fmla="val 30158"/>
              <a:gd name="adj2" fmla="val -184946"/>
              <a:gd name="adj3" fmla="val 16667"/>
            </a:avLst>
          </a:prstGeom>
          <a:gradFill>
            <a:gsLst>
              <a:gs pos="0">
                <a:schemeClr val="accent2">
                  <a:shade val="15000"/>
                  <a:satMod val="180000"/>
                  <a:alpha val="86000"/>
                </a:schemeClr>
              </a:gs>
              <a:gs pos="50000">
                <a:schemeClr val="accent2">
                  <a:shade val="45000"/>
                  <a:satMod val="170000"/>
                  <a:alpha val="87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69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the priesthood</a:t>
            </a:r>
            <a:endParaRPr lang="en-US" sz="23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14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447800"/>
            <a:ext cx="8382000" cy="3730252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NKJ </a:t>
            </a:r>
            <a:r>
              <a:rPr lang="en-US" sz="2400" b="1" dirty="0"/>
              <a:t>Malachi 2:1-2;7</a:t>
            </a:r>
            <a:r>
              <a:rPr lang="en-US" sz="2400" dirty="0"/>
              <a:t> "And now, O priests, this commandment is for you. </a:t>
            </a:r>
            <a:r>
              <a:rPr lang="en-US" sz="2400" baseline="30000" dirty="0"/>
              <a:t>2</a:t>
            </a:r>
            <a:r>
              <a:rPr lang="en-US" sz="2400" dirty="0"/>
              <a:t> If you will not hear, And if you will not take </a:t>
            </a:r>
            <a:r>
              <a:rPr lang="en-US" sz="2400" i="1" dirty="0"/>
              <a:t>it </a:t>
            </a:r>
            <a:r>
              <a:rPr lang="en-US" sz="2400" dirty="0"/>
              <a:t>to heart, To give glory to My name," Says the LORD of hosts, "I will send a curse upon you, And I will curse your blessings. Yes, I have cursed them already, Because you do not take </a:t>
            </a:r>
            <a:r>
              <a:rPr lang="en-US" sz="2400" i="1" dirty="0"/>
              <a:t>it </a:t>
            </a:r>
            <a:r>
              <a:rPr lang="en-US" sz="2400" dirty="0"/>
              <a:t>to heart . . . </a:t>
            </a:r>
            <a:r>
              <a:rPr lang="en-US" sz="2400" baseline="30000" dirty="0"/>
              <a:t>7</a:t>
            </a:r>
            <a:r>
              <a:rPr lang="en-US" sz="2400" dirty="0"/>
              <a:t> "For the lips of a priest should keep knowledge, And </a:t>
            </a:r>
            <a:r>
              <a:rPr lang="en-US" sz="2400" i="1" dirty="0"/>
              <a:t>people </a:t>
            </a:r>
            <a:r>
              <a:rPr lang="en-US" sz="2400" dirty="0"/>
              <a:t>should seek the law (“</a:t>
            </a:r>
            <a:r>
              <a:rPr lang="en-US" sz="2400" dirty="0" err="1"/>
              <a:t>torah</a:t>
            </a:r>
            <a:r>
              <a:rPr lang="en-US" sz="2400" dirty="0"/>
              <a:t>” – Strong’s 8451) from his mouth; For he is the messenger of the LORD of hosts.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14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 . . . </a:t>
            </a:r>
            <a:r>
              <a:rPr lang="en-US" sz="2400" dirty="0">
                <a:solidFill>
                  <a:srgbClr val="FFC000"/>
                </a:solidFill>
              </a:rPr>
              <a:t>a</a:t>
            </a:r>
            <a:r>
              <a:rPr lang="en-US" sz="2400" dirty="0" smtClean="0">
                <a:solidFill>
                  <a:srgbClr val="FFC000"/>
                </a:solidFill>
              </a:rPr>
              <a:t>re we not under the “New Covenant”?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#4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8744" y="411480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25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447800"/>
            <a:ext cx="8382000" cy="2400657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ESV </a:t>
            </a:r>
            <a:r>
              <a:rPr lang="en-US" sz="2400" b="1" dirty="0"/>
              <a:t>Hebrews 9:15</a:t>
            </a:r>
            <a:r>
              <a:rPr lang="en-US" sz="2400" dirty="0"/>
              <a:t> Therefore he (Yeshua) is the mediator of a new covenant, so that those who are called may receive the promised eternal inheritance, since a death has occurred that redeems them from the transgressions committed under the first covenant.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15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 . . . </a:t>
            </a:r>
            <a:r>
              <a:rPr lang="en-US" sz="2400" dirty="0">
                <a:solidFill>
                  <a:srgbClr val="FFC000"/>
                </a:solidFill>
              </a:rPr>
              <a:t>a</a:t>
            </a:r>
            <a:r>
              <a:rPr lang="en-US" sz="2400" dirty="0" smtClean="0">
                <a:solidFill>
                  <a:srgbClr val="FFC000"/>
                </a:solidFill>
              </a:rPr>
              <a:t>re we not under the “New Covenant”?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#4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96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447800"/>
            <a:ext cx="8382000" cy="1661993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>
                <a:solidFill>
                  <a:schemeClr val="tx1">
                    <a:lumMod val="65000"/>
                  </a:schemeClr>
                </a:solidFill>
              </a:rPr>
              <a:t>ESV </a:t>
            </a:r>
            <a:r>
              <a:rPr lang="en-US" sz="2400" b="1" dirty="0">
                <a:solidFill>
                  <a:schemeClr val="tx1">
                    <a:lumMod val="65000"/>
                  </a:schemeClr>
                </a:solidFill>
              </a:rPr>
              <a:t>Hebrews 9:15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</a:rPr>
              <a:t> Therefore he (Yeshua) is the mediator of a new covenant, so that those who are called may receive the promised eternal inheritance, since a death has occurred that redeems them from the transgressions committed under the first covenant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16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 . . . </a:t>
            </a:r>
            <a:r>
              <a:rPr lang="en-US" sz="2400" dirty="0">
                <a:solidFill>
                  <a:srgbClr val="FFC000"/>
                </a:solidFill>
              </a:rPr>
              <a:t>a</a:t>
            </a:r>
            <a:r>
              <a:rPr lang="en-US" sz="2400" dirty="0" smtClean="0">
                <a:solidFill>
                  <a:srgbClr val="FFC000"/>
                </a:solidFill>
              </a:rPr>
              <a:t>re we not under the “New Covenant”?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#4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963" y="36576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NKJ </a:t>
            </a:r>
            <a:r>
              <a:rPr lang="en-US" sz="2400" b="1" dirty="0"/>
              <a:t>Jeremiah 31:33 </a:t>
            </a:r>
            <a:r>
              <a:rPr lang="en-US" sz="2400" dirty="0"/>
              <a:t>  </a:t>
            </a:r>
            <a:r>
              <a:rPr lang="en-US" sz="2400" baseline="30000" dirty="0"/>
              <a:t>33</a:t>
            </a:r>
            <a:r>
              <a:rPr lang="en-US" sz="2400" dirty="0"/>
              <a:t> "But this </a:t>
            </a:r>
            <a:r>
              <a:rPr lang="en-US" sz="2400" i="1" dirty="0"/>
              <a:t>is </a:t>
            </a:r>
            <a:r>
              <a:rPr lang="en-US" sz="2400" dirty="0"/>
              <a:t>the covenant that I will make with the house of Israel after those days, says the LORD: I will put My law (“</a:t>
            </a:r>
            <a:r>
              <a:rPr lang="en-US" sz="2400" dirty="0" err="1"/>
              <a:t>torah</a:t>
            </a:r>
            <a:r>
              <a:rPr lang="en-US" sz="2400" dirty="0"/>
              <a:t>” – Strong’s 8451) in their minds, and write it on their hearts; and I will be their God, and they shall be My people.</a:t>
            </a:r>
          </a:p>
        </p:txBody>
      </p:sp>
    </p:spTree>
    <p:extLst>
      <p:ext uri="{BB962C8B-B14F-4D97-AF65-F5344CB8AC3E}">
        <p14:creationId xmlns:p14="http://schemas.microsoft.com/office/powerpoint/2010/main" val="456743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17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 . . . </a:t>
            </a:r>
            <a:r>
              <a:rPr lang="en-US" sz="2400" dirty="0">
                <a:solidFill>
                  <a:srgbClr val="FFC000"/>
                </a:solidFill>
              </a:rPr>
              <a:t>a</a:t>
            </a:r>
            <a:r>
              <a:rPr lang="en-US" sz="2400" dirty="0" smtClean="0">
                <a:solidFill>
                  <a:srgbClr val="FFC000"/>
                </a:solidFill>
              </a:rPr>
              <a:t>re we not under the “New Covenant”?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#4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28600" y="1411552"/>
            <a:ext cx="8763000" cy="5946243"/>
          </a:xfrm>
        </p:spPr>
        <p:txBody>
          <a:bodyPr/>
          <a:lstStyle/>
          <a:p>
            <a:r>
              <a:rPr lang="en-US" sz="2400" dirty="0" smtClean="0"/>
              <a:t>The Torah will be written on the heart</a:t>
            </a:r>
          </a:p>
          <a:p>
            <a:pPr marL="517525" lvl="1" indent="0">
              <a:buNone/>
            </a:pPr>
            <a:r>
              <a:rPr lang="en-US" sz="2000" baseline="30000" dirty="0"/>
              <a:t>NKJ </a:t>
            </a:r>
            <a:r>
              <a:rPr lang="en-US" sz="2000" b="1" dirty="0"/>
              <a:t>Proverbs 7:2-3 </a:t>
            </a:r>
            <a:r>
              <a:rPr lang="en-US" sz="2000" dirty="0"/>
              <a:t>  </a:t>
            </a:r>
            <a:r>
              <a:rPr lang="en-US" sz="2000" baseline="30000" dirty="0"/>
              <a:t>2</a:t>
            </a:r>
            <a:r>
              <a:rPr lang="en-US" sz="2000" dirty="0"/>
              <a:t> Keep my commands and live, And my law as the apple of your eye.  </a:t>
            </a:r>
            <a:r>
              <a:rPr lang="en-US" sz="2000" baseline="30000" dirty="0"/>
              <a:t>3</a:t>
            </a:r>
            <a:r>
              <a:rPr lang="en-US" sz="2000" dirty="0"/>
              <a:t> Bind them on your fingers; </a:t>
            </a:r>
            <a:r>
              <a:rPr lang="en-US" sz="2000" u="sng" dirty="0"/>
              <a:t>Write them on the tablet of your heart</a:t>
            </a:r>
            <a:r>
              <a:rPr lang="en-US" sz="20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firstborn will be the priests, and the “first” firstborn will be High Priest</a:t>
            </a:r>
          </a:p>
          <a:p>
            <a:pPr marL="517525" lvl="1" indent="0">
              <a:buNone/>
            </a:pPr>
            <a:r>
              <a:rPr lang="en-US" sz="2000" baseline="30000" dirty="0"/>
              <a:t>NKJ </a:t>
            </a:r>
            <a:r>
              <a:rPr lang="en-US" sz="2000" b="1" dirty="0"/>
              <a:t>Numbers 3:11-12 </a:t>
            </a:r>
            <a:r>
              <a:rPr lang="en-US" sz="2000" dirty="0"/>
              <a:t> </a:t>
            </a:r>
            <a:r>
              <a:rPr lang="en-US" sz="2000" baseline="30000" dirty="0"/>
              <a:t>11</a:t>
            </a:r>
            <a:r>
              <a:rPr lang="en-US" sz="2000" dirty="0"/>
              <a:t> Then the LORD spoke to Moses, saying:  </a:t>
            </a:r>
            <a:r>
              <a:rPr lang="en-US" sz="2000" baseline="30000" dirty="0"/>
              <a:t>12</a:t>
            </a:r>
            <a:r>
              <a:rPr lang="en-US" sz="2000" dirty="0"/>
              <a:t> "Now behold, I Myself have taken the Levites from among the children of Israel instead of every firstborn who opens the womb among the children of Israel. Therefore the Levites shall be Mine . . </a:t>
            </a:r>
            <a:r>
              <a:rPr lang="en-US" sz="20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No more separation</a:t>
            </a:r>
          </a:p>
          <a:p>
            <a:pPr marL="517525" lvl="1" indent="0">
              <a:buNone/>
            </a:pPr>
            <a:r>
              <a:rPr lang="en-US" sz="2000" baseline="30000" dirty="0"/>
              <a:t>NKJ</a:t>
            </a:r>
            <a:r>
              <a:rPr lang="en-US" sz="2000" b="1" dirty="0"/>
              <a:t> Jeremiah 32:40-41 </a:t>
            </a:r>
            <a:r>
              <a:rPr lang="en-US" sz="2000" dirty="0"/>
              <a:t> </a:t>
            </a:r>
            <a:r>
              <a:rPr lang="en-US" sz="2000" baseline="30000" dirty="0"/>
              <a:t>40</a:t>
            </a:r>
            <a:r>
              <a:rPr lang="en-US" sz="2000" dirty="0"/>
              <a:t> 'And I will make an everlasting covenant with them, that I will not turn away from doing them good; but I will put My fear in their hearts so that they will not depart from Me.  </a:t>
            </a:r>
            <a:r>
              <a:rPr lang="en-US" sz="2000" baseline="30000" dirty="0"/>
              <a:t>41</a:t>
            </a:r>
            <a:r>
              <a:rPr lang="en-US" sz="2000" dirty="0"/>
              <a:t> 'Yes, I will rejoice over them to do them good, and I will assuredly plant them in this land, with all My heart and with all My soul.'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48418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981200"/>
            <a:ext cx="8382000" cy="664797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NKJ </a:t>
            </a:r>
            <a:r>
              <a:rPr lang="en-US" sz="2400" b="1" dirty="0"/>
              <a:t>Romans 10:4</a:t>
            </a:r>
            <a:r>
              <a:rPr lang="en-US" sz="2400" dirty="0"/>
              <a:t> For Christ </a:t>
            </a:r>
            <a:r>
              <a:rPr lang="en-US" sz="2400" i="1" dirty="0"/>
              <a:t>is </a:t>
            </a:r>
            <a:r>
              <a:rPr lang="en-US" sz="2400" dirty="0"/>
              <a:t>the end of the law for righteousness to everyone who believes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18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798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981200"/>
            <a:ext cx="8382000" cy="3213187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>
                <a:solidFill>
                  <a:schemeClr val="tx1">
                    <a:lumMod val="65000"/>
                  </a:schemeClr>
                </a:solidFill>
              </a:rPr>
              <a:t>NKJ </a:t>
            </a:r>
            <a:r>
              <a:rPr lang="en-US" sz="2400" b="1" dirty="0">
                <a:solidFill>
                  <a:schemeClr val="tx1">
                    <a:lumMod val="65000"/>
                  </a:schemeClr>
                </a:solidFill>
              </a:rPr>
              <a:t>Romans 10:4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</a:rPr>
              <a:t> For Christ </a:t>
            </a:r>
            <a:r>
              <a:rPr lang="en-US" sz="2400" i="1" dirty="0">
                <a:solidFill>
                  <a:schemeClr val="tx1">
                    <a:lumMod val="65000"/>
                  </a:schemeClr>
                </a:solidFill>
              </a:rPr>
              <a:t>is </a:t>
            </a:r>
            <a:r>
              <a:rPr lang="en-US" sz="2400" dirty="0">
                <a:solidFill>
                  <a:schemeClr val="tx1">
                    <a:lumMod val="65000"/>
                  </a:schemeClr>
                </a:solidFill>
              </a:rPr>
              <a:t>the end of the law for righteousness to everyone who believes</a:t>
            </a: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Matthew 5:17-18 </a:t>
            </a:r>
            <a:r>
              <a:rPr lang="en-US" sz="2400" dirty="0"/>
              <a:t> </a:t>
            </a:r>
            <a:r>
              <a:rPr lang="en-US" sz="2400" baseline="30000" dirty="0"/>
              <a:t>17</a:t>
            </a:r>
            <a:r>
              <a:rPr lang="en-US" sz="2400" dirty="0"/>
              <a:t> " Do not think that I came to destroy the Law or the Prophets. I did not come to destroy but to fulfill.  </a:t>
            </a:r>
            <a:r>
              <a:rPr lang="en-US" sz="2400" baseline="30000" dirty="0"/>
              <a:t>18</a:t>
            </a:r>
            <a:r>
              <a:rPr lang="en-US" sz="2400" dirty="0"/>
              <a:t> "For assuredly, I say to you, till heaven and earth pass away, one jot or one tittle will by no means pass from the law till all is fulfilled.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19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071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2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565" y="914400"/>
            <a:ext cx="4486835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Acts 24:14-15 </a:t>
            </a:r>
            <a:r>
              <a:rPr lang="en-US" sz="2400" dirty="0"/>
              <a:t>  </a:t>
            </a:r>
            <a:r>
              <a:rPr lang="en-US" sz="2400" baseline="30000" dirty="0"/>
              <a:t>14</a:t>
            </a:r>
            <a:r>
              <a:rPr lang="en-US" sz="2400" dirty="0"/>
              <a:t> "But this I confess to you, that according to the Way which they call a sect, so I worship the God of my fathers, believing all things which are written in the Law and in the Prophets.  </a:t>
            </a:r>
            <a:r>
              <a:rPr lang="en-US" sz="2400" baseline="30000" dirty="0"/>
              <a:t>15</a:t>
            </a:r>
            <a:r>
              <a:rPr lang="en-US" sz="2400" dirty="0"/>
              <a:t> "I have hope in God, which they themselves also accept, that there will be a resurrection of </a:t>
            </a:r>
            <a:r>
              <a:rPr lang="en-US" sz="2400" i="1" dirty="0"/>
              <a:t>the </a:t>
            </a:r>
            <a:r>
              <a:rPr lang="en-US" sz="2400" dirty="0"/>
              <a:t>dead, both of </a:t>
            </a:r>
            <a:r>
              <a:rPr lang="en-US" sz="2400" i="1" dirty="0"/>
              <a:t>the </a:t>
            </a:r>
            <a:r>
              <a:rPr lang="en-US" sz="2400" dirty="0"/>
              <a:t>just and </a:t>
            </a:r>
            <a:r>
              <a:rPr lang="en-US" sz="2400" i="1" dirty="0"/>
              <a:t>the </a:t>
            </a:r>
            <a:r>
              <a:rPr lang="en-US" sz="2400" dirty="0"/>
              <a:t>unjust.</a:t>
            </a:r>
          </a:p>
          <a:p>
            <a:endParaRPr lang="en-US" sz="2000" baseline="30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85" y="736432"/>
            <a:ext cx="4311315" cy="538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565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981200"/>
            <a:ext cx="8382000" cy="1403461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 smtClean="0"/>
              <a:t>NKJ </a:t>
            </a:r>
            <a:r>
              <a:rPr lang="en-US" sz="2400" b="1" dirty="0"/>
              <a:t>Romans 9:30</a:t>
            </a:r>
            <a:r>
              <a:rPr lang="en-US" sz="2400" dirty="0"/>
              <a:t>  Gentiles, who did not pursue righteousness, have attained to righteousness, even the righteousness of </a:t>
            </a:r>
            <a:r>
              <a:rPr lang="en-US" sz="2400" dirty="0" smtClean="0"/>
              <a:t>faith . . 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20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D:\BibleStudy\Pictures\Pau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30" y="2971800"/>
            <a:ext cx="4296663" cy="3177226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7627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981200"/>
            <a:ext cx="8382000" cy="2733056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NKJ </a:t>
            </a:r>
            <a:r>
              <a:rPr lang="en-US" sz="2400" b="1" dirty="0"/>
              <a:t>Romans 10:1-3</a:t>
            </a:r>
            <a:r>
              <a:rPr lang="en-US" sz="2400" dirty="0"/>
              <a:t> Brethren, my heart's desire and prayer to God for Israel is that they may be saved.  </a:t>
            </a:r>
            <a:r>
              <a:rPr lang="en-US" sz="2400" baseline="30000" dirty="0"/>
              <a:t>2</a:t>
            </a:r>
            <a:r>
              <a:rPr lang="en-US" sz="2400" dirty="0"/>
              <a:t> For I bear them witness that they have a zeal for God, but not according to knowledge.  </a:t>
            </a:r>
            <a:r>
              <a:rPr lang="en-US" sz="2400" baseline="30000" dirty="0"/>
              <a:t>3</a:t>
            </a:r>
            <a:r>
              <a:rPr lang="en-US" sz="2400" dirty="0"/>
              <a:t> For they being ignorant of God's righteousness, and seeking to establish their own righteousness, have not submitted to the righteousness of God.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21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53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981200"/>
            <a:ext cx="8382000" cy="2733056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NKJ </a:t>
            </a:r>
            <a:r>
              <a:rPr lang="en-US" sz="2400" b="1" dirty="0"/>
              <a:t>Romans 10:1-3</a:t>
            </a:r>
            <a:r>
              <a:rPr lang="en-US" sz="2400" dirty="0"/>
              <a:t> Brethren, my heart's desire and prayer to God for Israel is that they may be saved.  </a:t>
            </a:r>
            <a:r>
              <a:rPr lang="en-US" sz="2400" baseline="30000" dirty="0"/>
              <a:t>2</a:t>
            </a:r>
            <a:r>
              <a:rPr lang="en-US" sz="2400" dirty="0"/>
              <a:t> For I bear them witness that they have a zeal for God, but not according to knowledge.  </a:t>
            </a:r>
            <a:r>
              <a:rPr lang="en-US" sz="2400" baseline="30000" dirty="0"/>
              <a:t>3</a:t>
            </a:r>
            <a:r>
              <a:rPr lang="en-US" sz="2400" dirty="0"/>
              <a:t> For they being ignorant of God's righteousness, and seeking to establish their own righteousness, have not submitted to the righteousness of God.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22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963" y="44958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Jews were trying to use the Torah for the wrong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purpose!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3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981200"/>
            <a:ext cx="8382000" cy="2733056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NKJ </a:t>
            </a:r>
            <a:r>
              <a:rPr lang="en-US" sz="2400" b="1" dirty="0"/>
              <a:t>Romans 10:1-3</a:t>
            </a:r>
            <a:r>
              <a:rPr lang="en-US" sz="2400" dirty="0"/>
              <a:t> Brethren, my heart's desire and prayer to God for Israel is that they may be saved.  </a:t>
            </a:r>
            <a:r>
              <a:rPr lang="en-US" sz="2400" baseline="30000" dirty="0"/>
              <a:t>2</a:t>
            </a:r>
            <a:r>
              <a:rPr lang="en-US" sz="2400" dirty="0"/>
              <a:t> For I bear them witness that they have a zeal for God, but not according to knowledge.  </a:t>
            </a:r>
            <a:r>
              <a:rPr lang="en-US" sz="2400" baseline="30000" dirty="0"/>
              <a:t>3</a:t>
            </a:r>
            <a:r>
              <a:rPr lang="en-US" sz="2400" dirty="0"/>
              <a:t> For they being ignorant of God's righteousness, and seeking to establish their own righteousness, have not submitted to the righteousness of God.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23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963" y="44958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Jews were trying to use the Torah for the wrong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purpose!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5257800"/>
            <a:ext cx="807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aseline="30000" dirty="0"/>
              <a:t>NKJ </a:t>
            </a:r>
            <a:r>
              <a:rPr lang="en-US" sz="2200" b="1" dirty="0"/>
              <a:t>Galatians 3:24</a:t>
            </a:r>
            <a:r>
              <a:rPr lang="en-US" sz="2200" dirty="0"/>
              <a:t>. . . the law was our tutor </a:t>
            </a:r>
            <a:r>
              <a:rPr lang="en-US" sz="2200" i="1" dirty="0"/>
              <a:t>to bring us </a:t>
            </a:r>
            <a:r>
              <a:rPr lang="en-US" sz="2200" dirty="0"/>
              <a:t>to Christ, that we might be justified by faith. </a:t>
            </a:r>
          </a:p>
        </p:txBody>
      </p:sp>
    </p:spTree>
    <p:extLst>
      <p:ext uri="{BB962C8B-B14F-4D97-AF65-F5344CB8AC3E}">
        <p14:creationId xmlns:p14="http://schemas.microsoft.com/office/powerpoint/2010/main" val="2797785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963" y="1981200"/>
            <a:ext cx="8382000" cy="395185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The purpose of the Torah </a:t>
            </a:r>
            <a:r>
              <a:rPr lang="en-US" sz="2400" b="1" dirty="0" smtClean="0"/>
              <a:t> </a:t>
            </a:r>
            <a:r>
              <a:rPr lang="en-US" sz="2400" dirty="0" smtClean="0"/>
              <a:t>-  </a:t>
            </a:r>
            <a:r>
              <a:rPr lang="en-US" sz="2400" dirty="0"/>
              <a:t>bring us to the understanding that we’re doomed without a Messiah.  </a:t>
            </a:r>
          </a:p>
          <a:p>
            <a:pPr lvl="0"/>
            <a:r>
              <a:rPr lang="en-US" sz="2400" dirty="0"/>
              <a:t>Like slaves in a foreign </a:t>
            </a:r>
            <a:r>
              <a:rPr lang="en-US" sz="2400" dirty="0" smtClean="0"/>
              <a:t>land - we </a:t>
            </a:r>
            <a:r>
              <a:rPr lang="en-US" sz="2400" dirty="0"/>
              <a:t>need a messiah.  </a:t>
            </a:r>
          </a:p>
          <a:p>
            <a:pPr lvl="0"/>
            <a:r>
              <a:rPr lang="en-US" sz="2400" dirty="0"/>
              <a:t>Like people trapped between mountains with an approaching enemy behind and an endless sea </a:t>
            </a:r>
            <a:r>
              <a:rPr lang="en-US" sz="2400" dirty="0" smtClean="0"/>
              <a:t>before - </a:t>
            </a:r>
            <a:r>
              <a:rPr lang="en-US" sz="2400" dirty="0"/>
              <a:t>we need a messiah.  </a:t>
            </a:r>
          </a:p>
          <a:p>
            <a:pPr lvl="0"/>
            <a:r>
              <a:rPr lang="en-US" sz="2400" dirty="0"/>
              <a:t>Like a people whose written code does not provide a way for us to “work off”  our transgressions but instead requires us to put our hands on the head of an </a:t>
            </a:r>
            <a:r>
              <a:rPr lang="en-US" sz="2400" dirty="0" smtClean="0"/>
              <a:t>innocent  lamb - </a:t>
            </a:r>
            <a:r>
              <a:rPr lang="en-US" sz="2400" dirty="0"/>
              <a:t>we need a messiah.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24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565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9830" y="1447800"/>
            <a:ext cx="8382000" cy="664797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NKJ </a:t>
            </a:r>
            <a:r>
              <a:rPr lang="en-US" sz="2400" b="1" dirty="0"/>
              <a:t>Romans 10:4</a:t>
            </a:r>
            <a:r>
              <a:rPr lang="en-US" sz="2400" dirty="0"/>
              <a:t> For Christ </a:t>
            </a:r>
            <a:r>
              <a:rPr lang="en-US" sz="2400" i="1" dirty="0"/>
              <a:t>is </a:t>
            </a:r>
            <a:r>
              <a:rPr lang="en-US" sz="2400" dirty="0"/>
              <a:t>the end of the law for righteousness to everyone who believes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25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286000" y="2438400"/>
            <a:ext cx="3581400" cy="533400"/>
          </a:xfrm>
          <a:prstGeom prst="wedgeRoundRectCallout">
            <a:avLst>
              <a:gd name="adj1" fmla="val 30158"/>
              <a:gd name="adj2" fmla="val -184946"/>
              <a:gd name="adj3" fmla="val 16667"/>
            </a:avLst>
          </a:prstGeom>
          <a:gradFill>
            <a:gsLst>
              <a:gs pos="0">
                <a:schemeClr val="accent2">
                  <a:shade val="15000"/>
                  <a:satMod val="180000"/>
                  <a:alpha val="86000"/>
                </a:schemeClr>
              </a:gs>
              <a:gs pos="50000">
                <a:schemeClr val="accent2">
                  <a:shade val="45000"/>
                  <a:satMod val="170000"/>
                  <a:alpha val="87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69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“telos” (Strong’s 5056)</a:t>
            </a:r>
            <a:endParaRPr lang="en-US" sz="23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75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9830" y="1447800"/>
            <a:ext cx="8382000" cy="664797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NKJ </a:t>
            </a:r>
            <a:r>
              <a:rPr lang="en-US" sz="2400" b="1" dirty="0"/>
              <a:t>Romans 10:4</a:t>
            </a:r>
            <a:r>
              <a:rPr lang="en-US" sz="2400" dirty="0"/>
              <a:t> For Christ </a:t>
            </a:r>
            <a:r>
              <a:rPr lang="en-US" sz="2400" i="1" dirty="0"/>
              <a:t>is </a:t>
            </a:r>
            <a:r>
              <a:rPr lang="en-US" sz="2400" dirty="0"/>
              <a:t>the end of the law for righteousness to everyone who believes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26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286000" y="2438400"/>
            <a:ext cx="3581400" cy="533400"/>
          </a:xfrm>
          <a:prstGeom prst="wedgeRoundRectCallout">
            <a:avLst>
              <a:gd name="adj1" fmla="val 30158"/>
              <a:gd name="adj2" fmla="val -184946"/>
              <a:gd name="adj3" fmla="val 16667"/>
            </a:avLst>
          </a:prstGeom>
          <a:gradFill>
            <a:gsLst>
              <a:gs pos="0">
                <a:schemeClr val="accent2">
                  <a:shade val="15000"/>
                  <a:satMod val="180000"/>
                  <a:alpha val="86000"/>
                </a:schemeClr>
              </a:gs>
              <a:gs pos="50000">
                <a:schemeClr val="accent2">
                  <a:shade val="45000"/>
                  <a:satMod val="170000"/>
                  <a:alpha val="87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69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“telos” (Strong’s 5056)</a:t>
            </a:r>
            <a:endParaRPr lang="en-US" sz="2300" dirty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516" y="3276600"/>
            <a:ext cx="82788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“A </a:t>
            </a:r>
            <a:r>
              <a:rPr lang="en-US" sz="2400" b="1" dirty="0"/>
              <a:t>telos</a:t>
            </a:r>
            <a:r>
              <a:rPr lang="en-US" sz="2400" dirty="0"/>
              <a:t> (from the Greek </a:t>
            </a:r>
            <a:r>
              <a:rPr lang="en-US" sz="2400" dirty="0" err="1"/>
              <a:t>τέλος</a:t>
            </a:r>
            <a:r>
              <a:rPr lang="en-US" sz="2400" dirty="0"/>
              <a:t> for "end", "purpose", or "goal") is an end or purpose, in a fairly constrained sense used by philosophers such as </a:t>
            </a:r>
            <a:r>
              <a:rPr lang="en-US" sz="2400" u="sng" dirty="0">
                <a:hlinkClick r:id="rId4" tooltip="Aristotle"/>
              </a:rPr>
              <a:t>Aristotle</a:t>
            </a:r>
            <a:r>
              <a:rPr lang="en-US" sz="2400" dirty="0"/>
              <a:t>. It is the root of the term "</a:t>
            </a:r>
            <a:r>
              <a:rPr lang="en-US" sz="2400" u="sng" dirty="0">
                <a:hlinkClick r:id="rId5" tooltip="Teleology"/>
              </a:rPr>
              <a:t>teleology</a:t>
            </a:r>
            <a:r>
              <a:rPr lang="en-US" sz="2400" dirty="0"/>
              <a:t>," roughly the study of purposiveness, or the study of objects with a view to their aims, purposes, or intentions.” </a:t>
            </a:r>
            <a:endParaRPr lang="en-US" sz="2400" dirty="0" smtClean="0"/>
          </a:p>
          <a:p>
            <a:pPr algn="r"/>
            <a:r>
              <a:rPr lang="en-US" sz="2000" dirty="0" smtClean="0"/>
              <a:t>Wikipedia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471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9830" y="1447800"/>
            <a:ext cx="8382000" cy="664797"/>
          </a:xfrm>
        </p:spPr>
        <p:txBody>
          <a:bodyPr/>
          <a:lstStyle/>
          <a:p>
            <a:pPr marL="0" indent="0">
              <a:buNone/>
            </a:pPr>
            <a:r>
              <a:rPr lang="en-US" sz="2400" baseline="30000" dirty="0"/>
              <a:t>NKJ </a:t>
            </a:r>
            <a:r>
              <a:rPr lang="en-US" sz="2400" b="1" dirty="0"/>
              <a:t>Romans 10:4</a:t>
            </a:r>
            <a:r>
              <a:rPr lang="en-US" sz="2400" dirty="0"/>
              <a:t> For Christ </a:t>
            </a:r>
            <a:r>
              <a:rPr lang="en-US" sz="2400" i="1" dirty="0"/>
              <a:t>is </a:t>
            </a:r>
            <a:r>
              <a:rPr lang="en-US" sz="2400" dirty="0"/>
              <a:t>the end of the law for righteousness to everyone who believes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27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2286000" y="2438400"/>
            <a:ext cx="3581400" cy="533400"/>
          </a:xfrm>
          <a:prstGeom prst="wedgeRoundRectCallout">
            <a:avLst>
              <a:gd name="adj1" fmla="val 30158"/>
              <a:gd name="adj2" fmla="val -184946"/>
              <a:gd name="adj3" fmla="val 16667"/>
            </a:avLst>
          </a:prstGeom>
          <a:gradFill>
            <a:gsLst>
              <a:gs pos="0">
                <a:schemeClr val="accent2">
                  <a:shade val="15000"/>
                  <a:satMod val="180000"/>
                  <a:alpha val="86000"/>
                </a:schemeClr>
              </a:gs>
              <a:gs pos="50000">
                <a:schemeClr val="accent2">
                  <a:shade val="45000"/>
                  <a:satMod val="170000"/>
                  <a:alpha val="87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69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“telos” (Strong’s 5056)</a:t>
            </a:r>
            <a:endParaRPr lang="en-US" sz="2300" dirty="0" smtClean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516" y="3276600"/>
            <a:ext cx="827883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“the end term of a </a:t>
            </a:r>
            <a:r>
              <a:rPr lang="en-US" sz="2400" dirty="0" smtClean="0"/>
              <a:t>goal directed process; especially, the Aristotelian final course.”</a:t>
            </a:r>
            <a:endParaRPr lang="en-US" sz="2400" dirty="0"/>
          </a:p>
          <a:p>
            <a:pPr algn="r"/>
            <a:r>
              <a:rPr lang="en-US" sz="2000" dirty="0" smtClean="0"/>
              <a:t>Dictionary.com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573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28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07963" y="1524000"/>
            <a:ext cx="3581400" cy="533400"/>
          </a:xfrm>
          <a:prstGeom prst="wedgeRoundRectCallout">
            <a:avLst>
              <a:gd name="adj1" fmla="val 22649"/>
              <a:gd name="adj2" fmla="val -48812"/>
              <a:gd name="adj3" fmla="val 16667"/>
            </a:avLst>
          </a:prstGeom>
          <a:gradFill>
            <a:gsLst>
              <a:gs pos="0">
                <a:schemeClr val="accent2">
                  <a:shade val="15000"/>
                  <a:satMod val="180000"/>
                  <a:alpha val="86000"/>
                </a:schemeClr>
              </a:gs>
              <a:gs pos="50000">
                <a:schemeClr val="accent2">
                  <a:shade val="45000"/>
                  <a:satMod val="170000"/>
                  <a:alpha val="87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69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“telos” (Strong’s 5056)</a:t>
            </a:r>
            <a:endParaRPr lang="en-US" sz="2300" dirty="0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62" y="2362200"/>
            <a:ext cx="8202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NKJ </a:t>
            </a:r>
            <a:r>
              <a:rPr lang="en-US" sz="2400" b="1" dirty="0"/>
              <a:t>Luke 1:33</a:t>
            </a:r>
            <a:r>
              <a:rPr lang="en-US" sz="2400" dirty="0"/>
              <a:t> "And He will reign over the house of Jacob forever, and of His kingdom there will be no end."</a:t>
            </a:r>
          </a:p>
        </p:txBody>
      </p:sp>
    </p:spTree>
    <p:extLst>
      <p:ext uri="{BB962C8B-B14F-4D97-AF65-F5344CB8AC3E}">
        <p14:creationId xmlns:p14="http://schemas.microsoft.com/office/powerpoint/2010/main" val="1070160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29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07963" y="1524000"/>
            <a:ext cx="3581400" cy="533400"/>
          </a:xfrm>
          <a:prstGeom prst="wedgeRoundRectCallout">
            <a:avLst>
              <a:gd name="adj1" fmla="val 22649"/>
              <a:gd name="adj2" fmla="val -48812"/>
              <a:gd name="adj3" fmla="val 16667"/>
            </a:avLst>
          </a:prstGeom>
          <a:gradFill>
            <a:gsLst>
              <a:gs pos="0">
                <a:schemeClr val="accent2">
                  <a:shade val="15000"/>
                  <a:satMod val="180000"/>
                  <a:alpha val="86000"/>
                </a:schemeClr>
              </a:gs>
              <a:gs pos="50000">
                <a:schemeClr val="accent2">
                  <a:shade val="45000"/>
                  <a:satMod val="170000"/>
                  <a:alpha val="87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69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“telos” (Strong’s 5056)</a:t>
            </a:r>
            <a:endParaRPr lang="en-US" sz="2300" dirty="0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62" y="2362200"/>
            <a:ext cx="820263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NKJ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Luke 1:33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"And He will reign over the house of Jacob forever, and of His kingdom there will be no end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.“</a:t>
            </a:r>
          </a:p>
          <a:p>
            <a:r>
              <a:rPr lang="en-US" sz="2400" baseline="30000" dirty="0"/>
              <a:t>NKJ </a:t>
            </a:r>
            <a:r>
              <a:rPr lang="en-US" sz="2400" b="1" dirty="0"/>
              <a:t>1 Corinthians 15:24</a:t>
            </a:r>
            <a:r>
              <a:rPr lang="en-US" sz="2400" dirty="0"/>
              <a:t> Then </a:t>
            </a:r>
            <a:r>
              <a:rPr lang="en-US" sz="2400" i="1" dirty="0"/>
              <a:t>comes </a:t>
            </a:r>
            <a:r>
              <a:rPr lang="en-US" sz="2400" dirty="0"/>
              <a:t>the end, when He delivers the kingdom to God the Father, when He puts an end to all rule and all authority and power.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3370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3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928" y="914399"/>
            <a:ext cx="8220634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Isaiah 58:13-14 </a:t>
            </a:r>
            <a:r>
              <a:rPr lang="en-US" sz="2400" dirty="0"/>
              <a:t> </a:t>
            </a:r>
            <a:r>
              <a:rPr lang="en-US" sz="2400" baseline="30000" dirty="0"/>
              <a:t>13</a:t>
            </a:r>
            <a:r>
              <a:rPr lang="en-US" sz="2400" dirty="0"/>
              <a:t> " If you turn away your foot from the Sabbath, From doing your pleasure on My holy day, And call the Sabbath a delight, The holy day of the LORD honorable, And shall honor Him, not doing your own ways, Nor finding your own pleasure, Nor speaking your </a:t>
            </a:r>
            <a:r>
              <a:rPr lang="en-US" sz="2400" i="1" dirty="0"/>
              <a:t>own </a:t>
            </a:r>
            <a:r>
              <a:rPr lang="en-US" sz="2400" dirty="0"/>
              <a:t>words,  </a:t>
            </a:r>
            <a:r>
              <a:rPr lang="en-US" sz="2400" baseline="30000" dirty="0"/>
              <a:t>14</a:t>
            </a:r>
            <a:r>
              <a:rPr lang="en-US" sz="2400" dirty="0"/>
              <a:t> Then you shall delight yourself in the LORD; And I will cause you to ride on the high hills of the earth, And feed you with the heritage of Jacob your father.</a:t>
            </a:r>
          </a:p>
          <a:p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938637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30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07963" y="1524000"/>
            <a:ext cx="3581400" cy="533400"/>
          </a:xfrm>
          <a:prstGeom prst="wedgeRoundRectCallout">
            <a:avLst>
              <a:gd name="adj1" fmla="val 22649"/>
              <a:gd name="adj2" fmla="val -48812"/>
              <a:gd name="adj3" fmla="val 16667"/>
            </a:avLst>
          </a:prstGeom>
          <a:gradFill>
            <a:gsLst>
              <a:gs pos="0">
                <a:schemeClr val="accent2">
                  <a:shade val="15000"/>
                  <a:satMod val="180000"/>
                  <a:alpha val="86000"/>
                </a:schemeClr>
              </a:gs>
              <a:gs pos="50000">
                <a:schemeClr val="accent2">
                  <a:shade val="45000"/>
                  <a:satMod val="170000"/>
                  <a:alpha val="87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69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“telos” (Strong’s 5056)</a:t>
            </a:r>
            <a:endParaRPr lang="en-US" sz="2300" dirty="0" smtClean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62" y="2362200"/>
            <a:ext cx="820263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NKJ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Luke 1:33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"And He will reign over the house of Jacob forever, and of His kingdom there will be no end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.“</a:t>
            </a:r>
          </a:p>
          <a:p>
            <a:pPr>
              <a:spcAft>
                <a:spcPts val="1200"/>
              </a:spcAft>
            </a:pP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NKJ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1 Corinthians 15:24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Then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comes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the end, when He delivers the kingdom to God the Father, when He puts an end to all rule and all authority and power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r>
              <a:rPr lang="en-US" sz="2400" baseline="30000" dirty="0"/>
              <a:t>NKJ </a:t>
            </a:r>
            <a:r>
              <a:rPr lang="en-US" sz="2400" b="1" dirty="0"/>
              <a:t>Romans 10:4</a:t>
            </a:r>
            <a:r>
              <a:rPr lang="en-US" sz="2400" dirty="0"/>
              <a:t> For Christ </a:t>
            </a:r>
            <a:r>
              <a:rPr lang="en-US" sz="2400" i="1" dirty="0"/>
              <a:t>is </a:t>
            </a:r>
            <a:r>
              <a:rPr lang="en-US" sz="2400" dirty="0"/>
              <a:t>the purpose of the law for righteousness to everyone who believes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586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31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07963" y="652932"/>
            <a:ext cx="8382000" cy="38408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“. . . did not Christ put an end to the Torah”?</a:t>
            </a:r>
            <a:endParaRPr lang="en-US" sz="1800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07963" y="228600"/>
            <a:ext cx="8382000" cy="387798"/>
          </a:xfrm>
          <a:prstGeom prst="rect">
            <a:avLst/>
          </a:prstGeom>
        </p:spPr>
        <p:txBody>
          <a:bodyPr vert="horz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 #5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962" y="2362200"/>
            <a:ext cx="8202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 smtClean="0"/>
              <a:t>We </a:t>
            </a:r>
            <a:r>
              <a:rPr lang="en-US" sz="2400" dirty="0"/>
              <a:t>can’t save ourselves . . . we need a Messiah</a:t>
            </a:r>
          </a:p>
        </p:txBody>
      </p:sp>
    </p:spTree>
    <p:extLst>
      <p:ext uri="{BB962C8B-B14F-4D97-AF65-F5344CB8AC3E}">
        <p14:creationId xmlns:p14="http://schemas.microsoft.com/office/powerpoint/2010/main" val="2913285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743200"/>
            <a:ext cx="7696200" cy="923326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b="1" spc="150" dirty="0">
                <a:ln w="3175"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Shalom</a:t>
            </a:r>
            <a:r>
              <a:rPr lang="en-US" sz="5400" b="1" spc="150" dirty="0">
                <a:ln w="11430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Aleichem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5087" y="1295400"/>
            <a:ext cx="4297961" cy="1446546"/>
          </a:xfrm>
          <a:prstGeom prst="rect">
            <a:avLst/>
          </a:prstGeom>
          <a:ln>
            <a:noFill/>
          </a:ln>
        </p:spPr>
        <p:txBody>
          <a:bodyPr wrap="none" lIns="91435" tIns="45718" rIns="91435" bIns="45718">
            <a:spAutoFit/>
          </a:bodyPr>
          <a:lstStyle/>
          <a:p>
            <a:pPr algn="ctr">
              <a:defRPr/>
            </a:pPr>
            <a:r>
              <a:rPr lang="en-US" sz="8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whebl" pitchFamily="18" charset="0"/>
              </a:rPr>
              <a:t>~</a:t>
            </a:r>
            <a:r>
              <a:rPr lang="en-US" sz="88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whebl" pitchFamily="18" charset="0"/>
              </a:rPr>
              <a:t>k,øl</a:t>
            </a:r>
            <a:r>
              <a:rPr lang="en-US" sz="8800" b="1" dirty="0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whebl" pitchFamily="18" charset="0"/>
              </a:rPr>
              <a:t>' ~</a:t>
            </a:r>
            <a:r>
              <a:rPr lang="en-US" sz="8800" b="1" dirty="0" err="1">
                <a:ln w="1905"/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whebl" pitchFamily="18" charset="0"/>
              </a:rPr>
              <a:t>Al’v</a:t>
            </a:r>
            <a:r>
              <a:rPr 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Bwhebl" pitchFamily="18" charset="0"/>
              </a:rPr>
              <a:t>'</a:t>
            </a:r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Bwhebl" pitchFamily="18" charset="0"/>
              </a:rPr>
              <a:t> 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2666629" y="3810000"/>
            <a:ext cx="3886646" cy="6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3600" i="1" dirty="0">
                <a:latin typeface="Constantia" pitchFamily="18" charset="0"/>
              </a:rPr>
              <a:t>Peace be Unto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5B3109BB-8FB9-46B1-A8A0-4EB4DB8A794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59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4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928" y="914399"/>
            <a:ext cx="8220634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NKJ </a:t>
            </a:r>
            <a:r>
              <a:rPr lang="en-US" sz="2400" b="1" dirty="0"/>
              <a:t>Micah 2:1</a:t>
            </a:r>
            <a:r>
              <a:rPr lang="en-US" sz="2400" dirty="0"/>
              <a:t> Woe to those who devise iniquity, And work out evil on their beds! At morning light they practice it, Because it is in the power of their hand.  </a:t>
            </a:r>
            <a:r>
              <a:rPr lang="en-US" sz="2400" baseline="30000" dirty="0"/>
              <a:t>2</a:t>
            </a:r>
            <a:r>
              <a:rPr lang="en-US" sz="2400" dirty="0"/>
              <a:t> They </a:t>
            </a:r>
            <a:r>
              <a:rPr lang="en-US" sz="2400" b="1" dirty="0"/>
              <a:t>covet</a:t>
            </a:r>
            <a:r>
              <a:rPr lang="en-US" sz="2400" dirty="0"/>
              <a:t> fields and take </a:t>
            </a:r>
            <a:r>
              <a:rPr lang="en-US" sz="2400" i="1" dirty="0"/>
              <a:t>them </a:t>
            </a:r>
            <a:r>
              <a:rPr lang="en-US" sz="2400" dirty="0"/>
              <a:t>by violence, Also houses, and seize </a:t>
            </a:r>
            <a:r>
              <a:rPr lang="en-US" sz="2400" i="1" dirty="0"/>
              <a:t>them. </a:t>
            </a:r>
            <a:r>
              <a:rPr lang="en-US" sz="2400" dirty="0"/>
              <a:t>So they oppress a man and his house, A man and his inheritance.  </a:t>
            </a:r>
            <a:r>
              <a:rPr lang="en-US" sz="2400" baseline="30000" dirty="0"/>
              <a:t>3</a:t>
            </a:r>
            <a:r>
              <a:rPr lang="en-US" sz="2400" dirty="0"/>
              <a:t> Therefore thus says the LORD: "Behold, against this family I am devising disaster,</a:t>
            </a:r>
          </a:p>
          <a:p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58351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5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136686"/>
            <a:ext cx="39695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Matthew 22:29</a:t>
            </a:r>
            <a:r>
              <a:rPr lang="en-US" sz="2400" dirty="0"/>
              <a:t> " . . .You are mistaken, not knowing the Scriptures nor the power of God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5" y="1219201"/>
            <a:ext cx="472134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233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6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136686"/>
            <a:ext cx="39695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Matthew 22:29</a:t>
            </a:r>
            <a:r>
              <a:rPr lang="en-US" sz="2400" dirty="0"/>
              <a:t> " . . .You are mistaken, not knowing the Scriptures nor the power of God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228600" y="3352800"/>
            <a:ext cx="3886200" cy="1752600"/>
          </a:xfrm>
          <a:prstGeom prst="wedgeRoundRectCallout">
            <a:avLst>
              <a:gd name="adj1" fmla="val -21313"/>
              <a:gd name="adj2" fmla="val -132772"/>
              <a:gd name="adj3" fmla="val 16667"/>
            </a:avLst>
          </a:prstGeom>
          <a:gradFill>
            <a:gsLst>
              <a:gs pos="0">
                <a:schemeClr val="accent2">
                  <a:shade val="15000"/>
                  <a:satMod val="180000"/>
                  <a:alpha val="86000"/>
                </a:schemeClr>
              </a:gs>
              <a:gs pos="50000">
                <a:schemeClr val="accent2">
                  <a:shade val="45000"/>
                  <a:satMod val="170000"/>
                  <a:alpha val="87000"/>
                </a:schemeClr>
              </a:gs>
              <a:gs pos="70000">
                <a:schemeClr val="accent2">
                  <a:tint val="99000"/>
                  <a:shade val="65000"/>
                  <a:satMod val="155000"/>
                  <a:alpha val="69000"/>
                </a:schemeClr>
              </a:gs>
              <a:gs pos="100000">
                <a:schemeClr val="accent2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/>
              <a:t>“</a:t>
            </a:r>
            <a:r>
              <a:rPr lang="en-US" sz="2400" b="1" dirty="0" err="1" smtClean="0"/>
              <a:t>planao</a:t>
            </a:r>
            <a:r>
              <a:rPr lang="en-US" sz="2400" dirty="0" smtClean="0"/>
              <a:t>” (St. 4105) 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“to cause to stray, lead aside from the right way”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5" y="1219201"/>
            <a:ext cx="472134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233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7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16179" y="6560287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963" y="1295400"/>
            <a:ext cx="4073902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NKJ </a:t>
            </a:r>
            <a:r>
              <a:rPr lang="en-US" sz="2400" b="1" dirty="0"/>
              <a:t>Daniel 9:11</a:t>
            </a:r>
            <a:r>
              <a:rPr lang="en-US" sz="2400" dirty="0"/>
              <a:t> "Yes, all Israel has transgressed Your law, and has departed so as not to obey Your voice; therefore </a:t>
            </a:r>
            <a:r>
              <a:rPr lang="en-US" sz="2400" dirty="0">
                <a:solidFill>
                  <a:srgbClr val="FFC000"/>
                </a:solidFill>
              </a:rPr>
              <a:t>the curse and the oath written in the Law of Moses</a:t>
            </a:r>
            <a:r>
              <a:rPr lang="en-US" sz="2400" dirty="0"/>
              <a:t> the servant of God have been poured out on us, because we have sinned against Him.</a:t>
            </a:r>
          </a:p>
          <a:p>
            <a:endParaRPr lang="en-US" sz="2000" baseline="30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46" y="190500"/>
            <a:ext cx="4501454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835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8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928" y="685800"/>
            <a:ext cx="8220634" cy="386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NKJ </a:t>
            </a:r>
            <a:r>
              <a:rPr lang="en-US" sz="2400" b="1" dirty="0"/>
              <a:t>Isaiah 44:21-22</a:t>
            </a:r>
            <a:r>
              <a:rPr lang="en-US" sz="2400" dirty="0"/>
              <a:t> " Remember these, O Jacob, And Israel, for you </a:t>
            </a:r>
            <a:r>
              <a:rPr lang="en-US" sz="2400" i="1" dirty="0"/>
              <a:t>are </a:t>
            </a:r>
            <a:r>
              <a:rPr lang="en-US" sz="2400" dirty="0"/>
              <a:t>My servant; I have formed you, you </a:t>
            </a:r>
            <a:r>
              <a:rPr lang="en-US" sz="2400" i="1" dirty="0"/>
              <a:t>are </a:t>
            </a:r>
            <a:r>
              <a:rPr lang="en-US" sz="2400" dirty="0"/>
              <a:t>My servant; O Israel, you will not be forgotten by Me! </a:t>
            </a:r>
            <a:r>
              <a:rPr lang="en-US" sz="2400" baseline="30000" dirty="0"/>
              <a:t>22</a:t>
            </a:r>
            <a:r>
              <a:rPr lang="en-US" sz="2400" dirty="0"/>
              <a:t>I have blotted out, like a thick cloud, your transgressions, And like a cloud, your sins. Return to Me, for I have redeemed you."</a:t>
            </a:r>
          </a:p>
          <a:p>
            <a:endParaRPr lang="en-US" sz="2400" baseline="30000" dirty="0" smtClean="0"/>
          </a:p>
          <a:p>
            <a:r>
              <a:rPr lang="en-US" sz="2400" baseline="30000" dirty="0" smtClean="0"/>
              <a:t>NKJ </a:t>
            </a:r>
            <a:r>
              <a:rPr lang="en-US" sz="2400" b="1" dirty="0"/>
              <a:t>Isaiah 43:25</a:t>
            </a:r>
            <a:r>
              <a:rPr lang="en-US" sz="2400" dirty="0"/>
              <a:t> " I, </a:t>
            </a:r>
            <a:r>
              <a:rPr lang="en-US" sz="2400" i="1" dirty="0"/>
              <a:t>even </a:t>
            </a:r>
            <a:r>
              <a:rPr lang="en-US" sz="2400" dirty="0"/>
              <a:t>I, </a:t>
            </a:r>
            <a:r>
              <a:rPr lang="en-US" sz="2400" i="1" dirty="0"/>
              <a:t>am </a:t>
            </a:r>
            <a:r>
              <a:rPr lang="en-US" sz="2400" dirty="0"/>
              <a:t>He who blots out your transgressions for My own sake; And I will not remember your sins.</a:t>
            </a:r>
          </a:p>
          <a:p>
            <a:endParaRPr lang="en-US" sz="20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69486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163" y="6279345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A6E7E-F264-40F5-A589-13152B4F835B}" type="slidenum">
              <a:rPr lang="en-US" sz="1600" smtClean="0"/>
              <a:pPr algn="ctr"/>
              <a:t>9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66930" y="642920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</a:rPr>
              <a:t>amiyisrael.org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6928" y="685800"/>
            <a:ext cx="8220634" cy="386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NKJ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Isaiah 44:21-22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" Remember these, O Jacob, And Israel, for you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are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My servant; I have formed you, you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are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My servant; O Israel, you will not be forgotten by Me! </a:t>
            </a:r>
            <a:r>
              <a:rPr lang="en-US" sz="2400" baseline="30000" dirty="0">
                <a:solidFill>
                  <a:schemeClr val="tx1">
                    <a:lumMod val="50000"/>
                  </a:schemeClr>
                </a:solidFill>
              </a:rPr>
              <a:t>22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 have blotted out, like a thick cloud, your transgressions, And like a cloud, your sins. Return to Me, for I have redeemed you."</a:t>
            </a:r>
          </a:p>
          <a:p>
            <a:endParaRPr lang="en-US" sz="2400" baseline="300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2400" baseline="30000" dirty="0" smtClean="0">
                <a:solidFill>
                  <a:schemeClr val="tx1">
                    <a:lumMod val="50000"/>
                  </a:schemeClr>
                </a:solidFill>
              </a:rPr>
              <a:t>NKJ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Isaiah 43:25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" I,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even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I, </a:t>
            </a:r>
            <a:r>
              <a:rPr lang="en-US" sz="2400" i="1" dirty="0">
                <a:solidFill>
                  <a:schemeClr val="tx1">
                    <a:lumMod val="50000"/>
                  </a:schemeClr>
                </a:solidFill>
              </a:rPr>
              <a:t>am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He who blots out your transgressions for My own sake; And I will not remember your sins.</a:t>
            </a:r>
          </a:p>
          <a:p>
            <a:endParaRPr lang="en-US" sz="2000" baseline="30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416928" y="4549060"/>
            <a:ext cx="82206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NKJ </a:t>
            </a:r>
            <a:r>
              <a:rPr lang="en-US" sz="2400" b="1" dirty="0"/>
              <a:t>Psalm 85:2</a:t>
            </a:r>
            <a:r>
              <a:rPr lang="en-US" sz="2400" dirty="0"/>
              <a:t> You have forgiven the iniquity of Your people; You have covered all their sin. </a:t>
            </a:r>
          </a:p>
        </p:txBody>
      </p:sp>
    </p:spTree>
    <p:extLst>
      <p:ext uri="{BB962C8B-B14F-4D97-AF65-F5344CB8AC3E}">
        <p14:creationId xmlns:p14="http://schemas.microsoft.com/office/powerpoint/2010/main" val="3221949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Segoe 4-3 template-template_April-17-2007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lu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TS010286743</Template>
  <TotalTime>640</TotalTime>
  <Words>2544</Words>
  <Application>Microsoft Office PowerPoint</Application>
  <PresentationFormat>On-screen Show (4:3)</PresentationFormat>
  <Paragraphs>179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Blue Segoe 4-3 template-template_April-17-2007</vt:lpstr>
      <vt:lpstr>White with Courier font for code slides</vt:lpstr>
      <vt:lpstr>Blue</vt:lpstr>
      <vt:lpstr>1_White with Courier font for code slides</vt:lpstr>
      <vt:lpstr>haDerek  - a Guide to the ‘Hebrew’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lastModifiedBy>Tim</cp:lastModifiedBy>
  <cp:revision>56</cp:revision>
  <dcterms:created xsi:type="dcterms:W3CDTF">2015-04-25T02:39:29Z</dcterms:created>
  <dcterms:modified xsi:type="dcterms:W3CDTF">2023-08-13T19:30:36Z</dcterms:modified>
</cp:coreProperties>
</file>